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1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7" d="100"/>
          <a:sy n="77" d="100"/>
        </p:scale>
        <p:origin x="91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5AF09-D042-4D98-8763-E885A542A5C9}" type="datetimeFigureOut">
              <a:rPr lang="nl-BE" smtClean="0"/>
              <a:t>2025-06-04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2EC69-6DDC-40B2-BA2C-5D52BB769715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3250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22983-90EA-A78A-FE9D-15CBD23858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5A85857-D57B-72E1-094A-51F483E94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72354B-5C9A-CDEE-4FFD-905F129F1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8CCE3-9A2F-4429-9105-90400D4239A6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0DBC4B-5C53-74B1-F414-678881CAE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B06E3B-ADF9-04A9-B75A-3003340F3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38694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ED148-E948-8790-C121-195B666DD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95BE298-46E0-337C-A3AB-3CD2D5E675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E2B302C-7D43-451F-9235-7B7E9CD10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A221E-BA3D-4533-B4A3-385BC0F8C75D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4B969E8-1993-2B28-B2C4-35F7EC434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C3CCE7D-979B-17A3-6432-59370F705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99560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41A412B-7D46-1C0B-736C-022CF15AB1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B1F279C-F590-1988-5B23-BAB299023C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37C7BCF-4959-5D1E-B8C8-EBF66000F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E8FED-044D-4E30-936F-466C035240AD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BCA5B4B-F76C-1651-AC44-941BE4D08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E53FA45-A9C4-1C72-8D15-9066286D0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1739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8A787D-43F5-383D-0D70-E2397543F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78AC53A-2CC6-4335-939D-0D39A7F36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0708EB9-6238-7B27-5441-5E893372F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DF472-1FB8-4E3F-A982-F2173A3C061B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CD0591B-2984-1BB5-6B48-970C21DAA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344C557-B466-741B-2C5B-FD1A451F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550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F78F17-CC3B-5F82-C789-9CB74ADD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030FAB-DF9E-5A1B-E7B3-E45DF2791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D96527-C2AB-BEE0-02C8-4E1CFD36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5B36-E43E-43AE-8B30-B6F128484688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6726369-0462-4C42-40EA-7003DC501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7539205-4D97-02D9-420F-E1A5D4C04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36604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365D4A-1AF5-8B70-D33A-5251BDDE7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1447408-31CE-2B70-3308-11A1E531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7F0AD95-261D-58D3-9C2D-235238475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67C671-92FF-D194-13ED-D3F0ED92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2C3C8-8AD9-4E0B-BC93-824D7023EC4B}" type="datetime1">
              <a:rPr lang="nl-BE" smtClean="0"/>
              <a:t>2025-06-04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25BBD64-84DE-F8F1-AA02-637212E3D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D12CC0B-2E63-132C-5BD8-255B3C324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3781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4288D8-20C4-B54A-D9C1-4F0FD43CC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9A8BBAE-2565-0BF4-B912-E5E314C13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BAAC086-DE5E-43C7-8FBD-D8FFBC987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EF78DB6-96A5-20DA-BDDA-538192DBA7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7DCA44B-9E58-AF20-0E87-CAA9A7D16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0A64F2C-9779-4752-4D96-B68A95A8A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C0ED6-D58B-4846-8107-C190E011A68C}" type="datetime1">
              <a:rPr lang="nl-BE" smtClean="0"/>
              <a:t>2025-06-04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F19AA56-9F0A-08AF-7FEA-F3AD3AA13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B225592-5D68-1C15-4BE6-EC7F45E03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97083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14CEFF-3BDD-E8F1-A623-FCB549926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E041C56-0449-9E7F-7971-4822A8AE8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2AFE6-F341-4F77-B733-47B4914BA0AA}" type="datetime1">
              <a:rPr lang="nl-BE" smtClean="0"/>
              <a:t>2025-06-04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76E07B8-6DA4-5C92-506D-585A4A6D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61688FF-052F-CEB7-2432-C3026674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08471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C380647-FE31-A9C5-D3A5-645CCFFCC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01E81-54D2-42D1-A957-68BD86F99981}" type="datetime1">
              <a:rPr lang="nl-BE" smtClean="0"/>
              <a:t>2025-06-04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979C6F6-4CC8-ED1F-9BE0-4811B9D60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D8FF9B6-DD7E-95DB-9E25-B038B1D0C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230477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80A1C-7E87-2E9B-BCD5-2261148FA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7F58B30-BDAD-18EF-989F-9392000A6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EEB63B6-6CA0-E669-F1D5-D06CE8BD0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A6536A4-B4B6-4885-07F8-D44BD665E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EC964-F47F-468D-B3A3-D682CAE31359}" type="datetime1">
              <a:rPr lang="nl-BE" smtClean="0"/>
              <a:t>2025-06-04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2B7B6B-5E16-F2C1-B2FB-088A008DA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01BF972-6CA0-8B18-AC5D-1F28EEBF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32520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386F6-F27A-9C53-5B87-2E8EC6022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91B25E5-35E8-5E48-E1CC-0E9BA310A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B74BBD5-A268-C94A-EF15-E5B63F6AC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BAF7568-55D3-8EB3-F521-96C30F8C1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67972-31C4-4B9D-9247-7A1D6B4A8AD0}" type="datetime1">
              <a:rPr lang="nl-BE" smtClean="0"/>
              <a:t>2025-06-04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1016989-3109-1B60-E616-C7792E7AC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B15FF01-D23A-404B-8D67-42CEFB425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3799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F4BC130-1257-FB7A-D2FA-0BC871EBE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9BD3024-B61D-A3B6-8B70-867739A48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FCBA6E-8360-A508-C068-2AA8078C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9B894E-1281-4160-A0A3-E45D28A2C14B}" type="datetime1">
              <a:rPr lang="nl-BE" smtClean="0"/>
              <a:t>2025-06-04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F085642-28E0-29AA-5898-FF0671C355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78D8628-4471-D9C7-028C-8F6D1271F7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96DC51-E959-4D44-BD2C-7652D94713C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83148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fbeelding 8" descr="Afbeelding met wiel, band, speelgoed, Schaalmodel&#10;&#10;Door AI gegenereerde inhoud is mogelijk onjuist.">
            <a:extLst>
              <a:ext uri="{FF2B5EF4-FFF2-40B4-BE49-F238E27FC236}">
                <a16:creationId xmlns:a16="http://schemas.microsoft.com/office/drawing/2014/main" id="{D26AF9B1-5451-4D34-6739-4181F77A91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33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487DCB3-6F20-056D-D210-CEC097B78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l-BE">
                <a:solidFill>
                  <a:srgbClr val="FFFFFF"/>
                </a:solidFill>
              </a:rPr>
              <a:t>Eindwerk – </a:t>
            </a:r>
            <a:br>
              <a:rPr lang="nl-BE">
                <a:solidFill>
                  <a:srgbClr val="FFFFFF"/>
                </a:solidFill>
              </a:rPr>
            </a:br>
            <a:r>
              <a:rPr lang="nl-BE">
                <a:solidFill>
                  <a:srgbClr val="FFFFFF"/>
                </a:solidFill>
              </a:rPr>
              <a:t>Robot met mecanum wielen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7F2705B-0393-A5EB-B4C1-5061ADE89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nl-BE" sz="1700">
                <a:solidFill>
                  <a:srgbClr val="FFFFFF"/>
                </a:solidFill>
              </a:rPr>
              <a:t>Zelfgebouwde robot met afstandsbediening en dashboard</a:t>
            </a:r>
          </a:p>
          <a:p>
            <a:r>
              <a:rPr lang="nl-BE" sz="1700">
                <a:solidFill>
                  <a:srgbClr val="FFFFFF"/>
                </a:solidFill>
              </a:rPr>
              <a:t>Wout Vandevelde &amp; Noah Vermaerke</a:t>
            </a:r>
          </a:p>
          <a:p>
            <a:r>
              <a:rPr lang="nl-BE" sz="1700">
                <a:solidFill>
                  <a:srgbClr val="FFFFFF"/>
                </a:solidFill>
              </a:rPr>
              <a:t>2024 - 2025</a:t>
            </a:r>
            <a:endParaRPr lang="nl-BE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383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0955315-6EA7-45D9-B619-C39F81C41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8213BBB-42E5-9B3D-7ED3-5EF4BC2C2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nl-BE" sz="3700"/>
              <a:t>Laptop &amp; Programmering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1D1601-5226-EDA0-084D-8B5D67D70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anchor="ctr">
            <a:normAutofit/>
          </a:bodyPr>
          <a:lstStyle/>
          <a:p>
            <a:r>
              <a:rPr lang="nl-BE" sz="2000"/>
              <a:t>Node-red (dashboard)</a:t>
            </a:r>
          </a:p>
          <a:p>
            <a:r>
              <a:rPr lang="nl-BE" sz="2000"/>
              <a:t>MQTT Explorer (testen)</a:t>
            </a:r>
          </a:p>
          <a:p>
            <a:r>
              <a:rPr lang="nl-BE" sz="2000"/>
              <a:t>Programmeren:</a:t>
            </a:r>
          </a:p>
          <a:p>
            <a:pPr lvl="1"/>
            <a:r>
              <a:rPr lang="nl-BE" sz="2000"/>
              <a:t>Arduino IDE</a:t>
            </a:r>
          </a:p>
          <a:p>
            <a:pPr lvl="1"/>
            <a:r>
              <a:rPr lang="nl-BE" sz="2000"/>
              <a:t>Visual Studio Code</a:t>
            </a:r>
          </a:p>
          <a:p>
            <a:pPr lvl="1"/>
            <a:r>
              <a:rPr lang="nl-BE" sz="2000"/>
              <a:t>Node-red</a:t>
            </a:r>
          </a:p>
          <a:p>
            <a:r>
              <a:rPr lang="nl-BE" sz="2000"/>
              <a:t>Autodesk Inventor</a:t>
            </a:r>
          </a:p>
        </p:txBody>
      </p:sp>
      <p:pic>
        <p:nvPicPr>
          <p:cNvPr id="13" name="Afbeelding 12" descr="Afbeelding met Graphics, schermopname, lijn, symbool&#10;&#10;Door AI gegenereerde inhoud is mogelijk onjuist.">
            <a:extLst>
              <a:ext uri="{FF2B5EF4-FFF2-40B4-BE49-F238E27FC236}">
                <a16:creationId xmlns:a16="http://schemas.microsoft.com/office/drawing/2014/main" id="{ECA50142-B3AA-00CF-FD76-1F4C616DF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4" r="6" b="6"/>
          <a:stretch>
            <a:fillRect/>
          </a:stretch>
        </p:blipFill>
        <p:spPr>
          <a:xfrm>
            <a:off x="6595886" y="1046224"/>
            <a:ext cx="1481328" cy="1647101"/>
          </a:xfrm>
          <a:prstGeom prst="rect">
            <a:avLst/>
          </a:prstGeom>
        </p:spPr>
      </p:pic>
      <p:pic>
        <p:nvPicPr>
          <p:cNvPr id="7" name="Afbeelding 6" descr="Afbeelding met symbool, schermopname, logo, Graphics&#10;&#10;Door AI gegenereerde inhoud is mogelijk onjuist.">
            <a:extLst>
              <a:ext uri="{FF2B5EF4-FFF2-40B4-BE49-F238E27FC236}">
                <a16:creationId xmlns:a16="http://schemas.microsoft.com/office/drawing/2014/main" id="{8FF85270-B9BB-E94F-38E7-1FD6DB228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5" r="6452" b="-8"/>
          <a:stretch>
            <a:fillRect/>
          </a:stretch>
        </p:blipFill>
        <p:spPr>
          <a:xfrm>
            <a:off x="8224351" y="1046224"/>
            <a:ext cx="1481328" cy="1647101"/>
          </a:xfrm>
          <a:prstGeom prst="rect">
            <a:avLst/>
          </a:prstGeom>
        </p:spPr>
      </p:pic>
      <p:pic>
        <p:nvPicPr>
          <p:cNvPr id="11" name="Afbeelding 10" descr="Afbeelding met cirkel, symbool, schermopname, Graphics&#10;&#10;Door AI gegenereerde inhoud is mogelijk onjuist.">
            <a:extLst>
              <a:ext uri="{FF2B5EF4-FFF2-40B4-BE49-F238E27FC236}">
                <a16:creationId xmlns:a16="http://schemas.microsoft.com/office/drawing/2014/main" id="{313845C4-4F94-0AE5-322B-A7F9631649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" r="7958" b="6"/>
          <a:stretch>
            <a:fillRect/>
          </a:stretch>
        </p:blipFill>
        <p:spPr>
          <a:xfrm>
            <a:off x="9852816" y="1046224"/>
            <a:ext cx="1481328" cy="1647101"/>
          </a:xfrm>
          <a:prstGeom prst="rect">
            <a:avLst/>
          </a:prstGeom>
        </p:spPr>
      </p:pic>
      <p:pic>
        <p:nvPicPr>
          <p:cNvPr id="9" name="Afbeelding 8" descr="Afbeelding met tekst, logo, symbool, Lettertype&#10;&#10;Door AI gegenereerde inhoud is mogelijk onjuist.">
            <a:extLst>
              <a:ext uri="{FF2B5EF4-FFF2-40B4-BE49-F238E27FC236}">
                <a16:creationId xmlns:a16="http://schemas.microsoft.com/office/drawing/2014/main" id="{508DBC6D-A7BA-18B4-93A3-B7C290F226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0" r="2" b="16767"/>
          <a:stretch>
            <a:fillRect/>
          </a:stretch>
        </p:blipFill>
        <p:spPr>
          <a:xfrm>
            <a:off x="6595887" y="2809702"/>
            <a:ext cx="4739900" cy="3346545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2DB9F27-6CA5-909F-B487-5BAFAC18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50339FAF-1EB0-5411-3680-3C7E6153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7814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ECA6DCB-B7E1-40A9-9524-540C6DA40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A057B8-2598-B728-CBD5-D4E4E0208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nl-BE" sz="4000"/>
              <a:t>Energiebeheer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838C7BF-7EC4-1C59-DC02-2BA767350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BE" sz="2000"/>
              <a:t>Powerbank (robot):</a:t>
            </a:r>
          </a:p>
          <a:p>
            <a:r>
              <a:rPr lang="nl-BE" sz="2000"/>
              <a:t>Voedt de Raspberry Pi</a:t>
            </a:r>
          </a:p>
          <a:p>
            <a:pPr marL="0" indent="0">
              <a:buNone/>
            </a:pPr>
            <a:r>
              <a:rPr lang="nl-BE" sz="2000"/>
              <a:t>Batterij (controller):</a:t>
            </a:r>
          </a:p>
          <a:p>
            <a:r>
              <a:rPr lang="nl-BE" sz="2000"/>
              <a:t>Voedt de ESP32 Feather</a:t>
            </a:r>
          </a:p>
          <a:p>
            <a:r>
              <a:rPr lang="nl-BE" sz="2000"/>
              <a:t>3,7V/500mAh</a:t>
            </a:r>
          </a:p>
          <a:p>
            <a:r>
              <a:rPr lang="nl-BE" sz="2000"/>
              <a:t>Opladen via USB</a:t>
            </a:r>
          </a:p>
          <a:p>
            <a:r>
              <a:rPr lang="nl-BE" sz="2000"/>
              <a:t>Aan/Uit schakelaar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Afbeelding 14" descr="Afbeelding met gadget, elektronica, Elektronisch apparaat, kabel&#10;&#10;Door AI gegenereerde inhoud is mogelijk onjuist.">
            <a:extLst>
              <a:ext uri="{FF2B5EF4-FFF2-40B4-BE49-F238E27FC236}">
                <a16:creationId xmlns:a16="http://schemas.microsoft.com/office/drawing/2014/main" id="{21917D05-6211-3016-47AE-445BC4E2C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2" r="1" b="1"/>
          <a:stretch>
            <a:fillRect/>
          </a:stretch>
        </p:blipFill>
        <p:spPr>
          <a:xfrm>
            <a:off x="7083423" y="581892"/>
            <a:ext cx="4397433" cy="2518756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2035E65-8F3F-00D6-8017-25C7F6C2A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85810" y="6492240"/>
            <a:ext cx="3050866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28C94DB-9F20-7D31-82FC-9C315BC4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85070" y="6492240"/>
            <a:ext cx="105571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11</a:t>
            </a:fld>
            <a:endParaRPr lang="nl-B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Afbeelding 12" descr="Afbeelding met kabel, elektronica, Elektrische bedrading, Elektronische engineering&#10;&#10;Door AI gegenereerde inhoud is mogelijk onjuist.">
            <a:extLst>
              <a:ext uri="{FF2B5EF4-FFF2-40B4-BE49-F238E27FC236}">
                <a16:creationId xmlns:a16="http://schemas.microsoft.com/office/drawing/2014/main" id="{BE317C36-31A4-6ACD-6F20-14B266C030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22" r="1" b="3581"/>
          <a:stretch>
            <a:fillRect/>
          </a:stretch>
        </p:blipFill>
        <p:spPr>
          <a:xfrm>
            <a:off x="7083423" y="3707894"/>
            <a:ext cx="4395569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846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66109F7-A106-49FB-DD7D-C80DA1208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 dirty="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A0E5F3-15D7-78B1-73F1-118F82BE5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Sketch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diagram, Lettertype, schermopname&#10;&#10;Door AI gegenereerde inhoud is mogelijk onjuist.">
            <a:extLst>
              <a:ext uri="{FF2B5EF4-FFF2-40B4-BE49-F238E27FC236}">
                <a16:creationId xmlns:a16="http://schemas.microsoft.com/office/drawing/2014/main" id="{181CAC51-6750-1AEB-8805-512EA9B18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815" y="650494"/>
            <a:ext cx="2395864" cy="532414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903BF71-C378-DC05-4D36-845AAA7B4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E2799A0-16CA-4D92-8CFF-4BCCD3350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12</a:t>
            </a:fld>
            <a:endParaRPr lang="nl-BE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18D20D95-1638-C1AF-095A-FA156823A0F3}"/>
              </a:ext>
            </a:extLst>
          </p:cNvPr>
          <p:cNvSpPr/>
          <p:nvPr/>
        </p:nvSpPr>
        <p:spPr>
          <a:xfrm>
            <a:off x="5696790" y="1603342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8196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48F4C2-4613-1607-A8EB-3A2FA15D7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F9E2B35-C11D-EFE8-C942-D3ECC3C58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Declaraties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Lettertype, schermopname, zwart-wit&#10;&#10;Door AI gegenereerde inhoud is mogelijk onjuist.">
            <a:extLst>
              <a:ext uri="{FF2B5EF4-FFF2-40B4-BE49-F238E27FC236}">
                <a16:creationId xmlns:a16="http://schemas.microsoft.com/office/drawing/2014/main" id="{010CFFCB-48CD-26F9-EF52-56BF27D964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33"/>
          <a:stretch/>
        </p:blipFill>
        <p:spPr>
          <a:xfrm>
            <a:off x="5771281" y="659882"/>
            <a:ext cx="6035995" cy="547727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D97F477-2A3C-8828-284D-9DF0DC79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BA1DCC0-8B24-BA14-98FF-628F7423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3682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EFF18-AD85-06BC-B5A0-FCE7F47E3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905B049-7DD6-586A-0D76-C4B6A5E5A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B64334F-DE39-4A98-3A68-C3A13F128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Declaraties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Lettertype, schermopname, zwart-wit&#10;&#10;Door AI gegenereerde inhoud is mogelijk onjuist.">
            <a:extLst>
              <a:ext uri="{FF2B5EF4-FFF2-40B4-BE49-F238E27FC236}">
                <a16:creationId xmlns:a16="http://schemas.microsoft.com/office/drawing/2014/main" id="{44B93A93-655F-B594-204D-9122F476F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" t="35027" r="-222" b="17106"/>
          <a:stretch/>
        </p:blipFill>
        <p:spPr>
          <a:xfrm>
            <a:off x="5987738" y="759046"/>
            <a:ext cx="5628018" cy="5107038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E56E52B-14CC-3692-6802-D9CD4DBB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FE76B4B-9B00-87BA-64D8-3D13E469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9975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78CD9C-14F1-6573-6514-52C76AA57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AA8947-84E1-E5B9-21E3-094A8674C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EAE0C7-BC36-9C06-F539-AF23FB9B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1A0704-31E5-B029-88BD-D8D57DEE8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6B1011-E979-9708-C412-951287AE3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Declaraties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C5A352-35C8-20CE-8A81-DF8BA4B8C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3AF134-3F1B-9558-B0D7-E0ACC3191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61BD8B-FB86-013E-0D84-9A353B2BB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Lettertype, schermopname, zwart-wit&#10;&#10;Door AI gegenereerde inhoud is mogelijk onjuist.">
            <a:extLst>
              <a:ext uri="{FF2B5EF4-FFF2-40B4-BE49-F238E27FC236}">
                <a16:creationId xmlns:a16="http://schemas.microsoft.com/office/drawing/2014/main" id="{14696989-15F0-6457-A186-C829B44CEC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" t="82269" r="-222" b="-30136"/>
          <a:stretch/>
        </p:blipFill>
        <p:spPr>
          <a:xfrm>
            <a:off x="5987738" y="759046"/>
            <a:ext cx="5628018" cy="5107038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22BFDDC-C9E8-5903-8548-313D5DC3B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2D8F68B-A989-30E0-3EC3-B0738840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5270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E0C058-56CF-CE20-7D0C-8D76E886B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463DFDD-7E73-E9AC-70B8-B3349E794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3D3595F-C3DE-C401-8C52-4C8E64C14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 dirty="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2D7D30-995B-36ED-4617-6445FABCCE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9BF8224-7995-875E-3550-737FC1149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Sketch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0F5EB3-73A2-4F7E-86A3-ACB99B161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B66562-F422-E20D-379A-4B5A1E941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B79286F-E590-1035-600E-99611CBFF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diagram, Lettertype, schermopname&#10;&#10;Door AI gegenereerde inhoud is mogelijk onjuist.">
            <a:extLst>
              <a:ext uri="{FF2B5EF4-FFF2-40B4-BE49-F238E27FC236}">
                <a16:creationId xmlns:a16="http://schemas.microsoft.com/office/drawing/2014/main" id="{03315678-35B8-7C6D-6551-1DBC2CE1E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815" y="650494"/>
            <a:ext cx="2395864" cy="532414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BA2BA72-B621-B1B9-F6BA-112CE6A80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979EFA2-2F8E-6EA4-FC9F-3B2763D6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16</a:t>
            </a:fld>
            <a:endParaRPr lang="nl-BE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43665F93-9563-C931-73FE-A8A9E7971E9F}"/>
              </a:ext>
            </a:extLst>
          </p:cNvPr>
          <p:cNvSpPr/>
          <p:nvPr/>
        </p:nvSpPr>
        <p:spPr>
          <a:xfrm>
            <a:off x="5696790" y="1603342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Pijl: rechts 7">
            <a:extLst>
              <a:ext uri="{FF2B5EF4-FFF2-40B4-BE49-F238E27FC236}">
                <a16:creationId xmlns:a16="http://schemas.microsoft.com/office/drawing/2014/main" id="{42C0A262-91F8-F35C-B0E3-AFAE20E46469}"/>
              </a:ext>
            </a:extLst>
          </p:cNvPr>
          <p:cNvSpPr/>
          <p:nvPr/>
        </p:nvSpPr>
        <p:spPr>
          <a:xfrm>
            <a:off x="5696790" y="2333968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5019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8ADEE3-615B-3AB7-4004-24E1FB8F9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0495782-DE45-D444-967C-E126C6325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24E73D5-6E46-63A5-0BE2-50E6CBA5A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8F5363-3E9A-010D-5A2C-A2F10F1A2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5416CE-8F85-7FC9-9FDC-F1D2EBB9E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 dirty="0"/>
              <a:t>Setup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C581B3-E788-778B-0F30-ADABC56BED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CFD0AB-D439-57E2-0301-703B375FD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86DDBE-2F9E-7C70-6061-CDA01865A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BDDA76A-26AB-62FB-BF97-4E4C41AEE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CDAD1FF-53B2-968B-A4A1-ABD984AA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17</a:t>
            </a:fld>
            <a:endParaRPr lang="nl-BE"/>
          </a:p>
        </p:txBody>
      </p:sp>
      <p:pic>
        <p:nvPicPr>
          <p:cNvPr id="8" name="Afbeelding 7" descr="Afbeelding met tekst, schermopname, Lettertype, nummer&#10;&#10;Door AI gegenereerde inhoud is mogelijk onjuist.">
            <a:extLst>
              <a:ext uri="{FF2B5EF4-FFF2-40B4-BE49-F238E27FC236}">
                <a16:creationId xmlns:a16="http://schemas.microsoft.com/office/drawing/2014/main" id="{36DE05E1-B7D3-1F01-2300-6751B681C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334" y="435201"/>
            <a:ext cx="3809889" cy="5754728"/>
          </a:xfrm>
          <a:prstGeom prst="rect">
            <a:avLst/>
          </a:prstGeom>
        </p:spPr>
      </p:pic>
      <p:pic>
        <p:nvPicPr>
          <p:cNvPr id="7" name="Afbeelding 6" descr="Afbeelding met tekst, diagram, schermopname, Lettertype&#10;&#10;Door AI gegenereerde inhoud is mogelijk onjuist.">
            <a:extLst>
              <a:ext uri="{FF2B5EF4-FFF2-40B4-BE49-F238E27FC236}">
                <a16:creationId xmlns:a16="http://schemas.microsoft.com/office/drawing/2014/main" id="{E2933C07-5B93-3E86-CFCC-C650B1A9B0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682" y="274953"/>
            <a:ext cx="3673158" cy="5646909"/>
          </a:xfrm>
          <a:prstGeom prst="rect">
            <a:avLst/>
          </a:prstGeom>
        </p:spPr>
      </p:pic>
      <p:pic>
        <p:nvPicPr>
          <p:cNvPr id="17" name="Afbeelding 16" descr="Afbeelding met tekst, Lettertype, schermopname, zwart-wit&#10;&#10;Door AI gegenereerde inhoud is mogelijk onjuist.">
            <a:extLst>
              <a:ext uri="{FF2B5EF4-FFF2-40B4-BE49-F238E27FC236}">
                <a16:creationId xmlns:a16="http://schemas.microsoft.com/office/drawing/2014/main" id="{62B755DA-4603-B261-4D2E-198F6279DE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333" y="0"/>
            <a:ext cx="20466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26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29BB62-FE15-EFF3-22EA-1409678B0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3E2906D-495E-8014-8124-B56DED5D8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8CFD776-EBAE-8BA6-009D-088E6B56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 dirty="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936872-F170-BFE7-75FA-8AD331E9F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D96131D-AB34-EC46-6BFC-B9B18237A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Sketch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A24F79-4BCA-6F4A-1A49-B2E2205D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993809-57F2-6C74-C2B3-E70F32587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026CD1-6EB2-8379-117B-E325F879D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diagram, Lettertype, schermopname&#10;&#10;Door AI gegenereerde inhoud is mogelijk onjuist.">
            <a:extLst>
              <a:ext uri="{FF2B5EF4-FFF2-40B4-BE49-F238E27FC236}">
                <a16:creationId xmlns:a16="http://schemas.microsoft.com/office/drawing/2014/main" id="{78CDDCD3-841A-2B5D-72E8-4865613E3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815" y="650494"/>
            <a:ext cx="2395864" cy="532414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12A6209-A207-580E-2F86-CCE2AEC13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F24581E-CC1E-B775-43FD-682DF5C3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18</a:t>
            </a:fld>
            <a:endParaRPr lang="nl-BE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972E8AC9-3363-368B-E877-90BA06391FE9}"/>
              </a:ext>
            </a:extLst>
          </p:cNvPr>
          <p:cNvSpPr/>
          <p:nvPr/>
        </p:nvSpPr>
        <p:spPr>
          <a:xfrm>
            <a:off x="5721728" y="2392493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Pijl: rechts 7">
            <a:extLst>
              <a:ext uri="{FF2B5EF4-FFF2-40B4-BE49-F238E27FC236}">
                <a16:creationId xmlns:a16="http://schemas.microsoft.com/office/drawing/2014/main" id="{A3574B5C-FB85-9852-DF25-4D9FB5C83304}"/>
              </a:ext>
            </a:extLst>
          </p:cNvPr>
          <p:cNvSpPr/>
          <p:nvPr/>
        </p:nvSpPr>
        <p:spPr>
          <a:xfrm>
            <a:off x="5721728" y="4027358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8541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FB76FC-489D-AF8D-3B6A-BDF336B6B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37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D38BDD-3251-CCE4-101A-5331B672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- Flowcharts</a:t>
            </a:r>
          </a:p>
        </p:txBody>
      </p:sp>
      <p:sp>
        <p:nvSpPr>
          <p:cNvPr id="49" name="Rectangle 39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B0A0305-88BF-2921-B76B-54DDF425E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 dirty="0"/>
              <a:t>Loop</a:t>
            </a:r>
          </a:p>
        </p:txBody>
      </p:sp>
      <p:sp>
        <p:nvSpPr>
          <p:cNvPr id="50" name="Rectangle 41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4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7" descr="Afbeelding met tekst, diagram, lijn, Lettertype&#10;&#10;Door AI gegenereerde inhoud is mogelijk onjuist.">
            <a:extLst>
              <a:ext uri="{FF2B5EF4-FFF2-40B4-BE49-F238E27FC236}">
                <a16:creationId xmlns:a16="http://schemas.microsoft.com/office/drawing/2014/main" id="{1DDEACAA-F08B-B90C-3B8C-ED965717C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657752"/>
            <a:ext cx="5628018" cy="5309626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AAF9E78-E7E8-D352-B335-529FF1BC6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79D839B-72D7-0789-F423-6D8B12BDA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19</a:t>
            </a:fld>
            <a:endParaRPr lang="nl-BE"/>
          </a:p>
        </p:txBody>
      </p:sp>
      <p:pic>
        <p:nvPicPr>
          <p:cNvPr id="10" name="Afbeelding 9" descr="Afbeelding met tekst, diagram, schets, lijn&#10;&#10;Door AI gegenereerde inhoud is mogelijk onjuist.">
            <a:extLst>
              <a:ext uri="{FF2B5EF4-FFF2-40B4-BE49-F238E27FC236}">
                <a16:creationId xmlns:a16="http://schemas.microsoft.com/office/drawing/2014/main" id="{B5B2338F-20C9-9279-F732-E05800F53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126" y="207315"/>
            <a:ext cx="4010902" cy="5675932"/>
          </a:xfrm>
          <a:prstGeom prst="rect">
            <a:avLst/>
          </a:prstGeom>
        </p:spPr>
      </p:pic>
      <p:pic>
        <p:nvPicPr>
          <p:cNvPr id="17" name="Afbeelding 16" descr="Afbeelding met tekst, schermopname, Lettertype, diagram&#10;&#10;Door AI gegenereerde inhoud is mogelijk onjuist.">
            <a:extLst>
              <a:ext uri="{FF2B5EF4-FFF2-40B4-BE49-F238E27FC236}">
                <a16:creationId xmlns:a16="http://schemas.microsoft.com/office/drawing/2014/main" id="{8AE0F4EA-2205-8F93-CD2A-716C812697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43" y="456981"/>
            <a:ext cx="5811268" cy="4419999"/>
          </a:xfrm>
          <a:prstGeom prst="rect">
            <a:avLst/>
          </a:prstGeom>
        </p:spPr>
      </p:pic>
      <p:pic>
        <p:nvPicPr>
          <p:cNvPr id="21" name="Afbeelding 20" descr="Afbeelding met tekst, diagram, lijn, schermopname&#10;&#10;Door AI gegenereerde inhoud is mogelijk onjuist.">
            <a:extLst>
              <a:ext uri="{FF2B5EF4-FFF2-40B4-BE49-F238E27FC236}">
                <a16:creationId xmlns:a16="http://schemas.microsoft.com/office/drawing/2014/main" id="{28A82B08-BBD8-ABA3-B98F-926094B78F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468" y="1997073"/>
            <a:ext cx="8369767" cy="4357089"/>
          </a:xfrm>
          <a:prstGeom prst="rect">
            <a:avLst/>
          </a:prstGeom>
        </p:spPr>
      </p:pic>
      <p:pic>
        <p:nvPicPr>
          <p:cNvPr id="23" name="Afbeelding 22" descr="Afbeelding met tekst, diagram, lijn, Technische tekening&#10;&#10;Door AI gegenereerde inhoud is mogelijk onjuist.">
            <a:extLst>
              <a:ext uri="{FF2B5EF4-FFF2-40B4-BE49-F238E27FC236}">
                <a16:creationId xmlns:a16="http://schemas.microsoft.com/office/drawing/2014/main" id="{D48F8F08-726E-4ADB-514A-8056669709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184" y="1401143"/>
            <a:ext cx="6190786" cy="4141901"/>
          </a:xfrm>
          <a:prstGeom prst="rect">
            <a:avLst/>
          </a:prstGeom>
        </p:spPr>
      </p:pic>
      <p:pic>
        <p:nvPicPr>
          <p:cNvPr id="26" name="Afbeelding 25" descr="Afbeelding met tekst, diagram, schermopname, lijn&#10;&#10;Door AI gegenereerde inhoud is mogelijk onjuist.">
            <a:extLst>
              <a:ext uri="{FF2B5EF4-FFF2-40B4-BE49-F238E27FC236}">
                <a16:creationId xmlns:a16="http://schemas.microsoft.com/office/drawing/2014/main" id="{DE3BA272-9F4D-08F0-0744-EDAD5DE65E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185" y="2009615"/>
            <a:ext cx="7672670" cy="4315197"/>
          </a:xfrm>
          <a:prstGeom prst="rect">
            <a:avLst/>
          </a:prstGeom>
        </p:spPr>
      </p:pic>
      <p:pic>
        <p:nvPicPr>
          <p:cNvPr id="30" name="Afbeelding 29" descr="Afbeelding met tekst, diagram, lijn, origami&#10;&#10;Door AI gegenereerde inhoud is mogelijk onjuist.">
            <a:extLst>
              <a:ext uri="{FF2B5EF4-FFF2-40B4-BE49-F238E27FC236}">
                <a16:creationId xmlns:a16="http://schemas.microsoft.com/office/drawing/2014/main" id="{A86FF9FC-AB10-01E1-1424-338B82A29A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542" y="227192"/>
            <a:ext cx="6668078" cy="6035563"/>
          </a:xfrm>
          <a:prstGeom prst="rect">
            <a:avLst/>
          </a:prstGeom>
        </p:spPr>
      </p:pic>
      <p:pic>
        <p:nvPicPr>
          <p:cNvPr id="34" name="Afbeelding 33" descr="Afbeelding met tekst, diagram, Lettertype, lijn&#10;&#10;Door AI gegenereerde inhoud is mogelijk onjuist.">
            <a:extLst>
              <a:ext uri="{FF2B5EF4-FFF2-40B4-BE49-F238E27FC236}">
                <a16:creationId xmlns:a16="http://schemas.microsoft.com/office/drawing/2014/main" id="{B4D96321-6465-DB4B-D0F1-A640E9783B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723" y="417708"/>
            <a:ext cx="7011008" cy="5845047"/>
          </a:xfrm>
          <a:prstGeom prst="rect">
            <a:avLst/>
          </a:prstGeom>
        </p:spPr>
      </p:pic>
      <p:pic>
        <p:nvPicPr>
          <p:cNvPr id="36" name="Afbeelding 35" descr="Afbeelding met tekst, diagram, lijn, Lettertype&#10;&#10;Door AI gegenereerde inhoud is mogelijk onjuist.">
            <a:extLst>
              <a:ext uri="{FF2B5EF4-FFF2-40B4-BE49-F238E27FC236}">
                <a16:creationId xmlns:a16="http://schemas.microsoft.com/office/drawing/2014/main" id="{88260471-691A-F606-6CF1-2DDA2E37AE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893" y="1985481"/>
            <a:ext cx="8474174" cy="3985605"/>
          </a:xfrm>
          <a:prstGeom prst="rect">
            <a:avLst/>
          </a:prstGeom>
        </p:spPr>
      </p:pic>
      <p:pic>
        <p:nvPicPr>
          <p:cNvPr id="39" name="Afbeelding 38" descr="Afbeelding met tekst, lijn, diagram, schermopname&#10;&#10;Door AI gegenereerde inhoud is mogelijk onjuist.">
            <a:extLst>
              <a:ext uri="{FF2B5EF4-FFF2-40B4-BE49-F238E27FC236}">
                <a16:creationId xmlns:a16="http://schemas.microsoft.com/office/drawing/2014/main" id="{1A799095-388A-464F-E9EB-7DAB07FE7E1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5" y="2162861"/>
            <a:ext cx="12192000" cy="3779045"/>
          </a:xfrm>
          <a:prstGeom prst="rect">
            <a:avLst/>
          </a:prstGeom>
        </p:spPr>
      </p:pic>
      <p:pic>
        <p:nvPicPr>
          <p:cNvPr id="43" name="Afbeelding 42" descr="Afbeelding met tekst, diagram, lijn, Lettertype&#10;&#10;Door AI gegenereerde inhoud is mogelijk onjuist.">
            <a:extLst>
              <a:ext uri="{FF2B5EF4-FFF2-40B4-BE49-F238E27FC236}">
                <a16:creationId xmlns:a16="http://schemas.microsoft.com/office/drawing/2014/main" id="{B12384A8-41AB-0FA6-811A-002778A87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344" y="626315"/>
            <a:ext cx="5050510" cy="476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81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117AB3D3-3C9C-4DED-809A-78734805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A6911E-F7B6-9FE7-79F9-D16F2A5DD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nl-BE" sz="4800"/>
              <a:t>Doel van het project</a:t>
            </a: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271F76-FBD0-6FBF-46F3-E2DE39CB2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nl-BE" sz="2000"/>
              <a:t>Bestuurbare robot</a:t>
            </a:r>
          </a:p>
          <a:p>
            <a:pPr lvl="1"/>
            <a:r>
              <a:rPr lang="nl-BE" sz="2000"/>
              <a:t>Fysieke afstandsbediening (controller)</a:t>
            </a:r>
          </a:p>
          <a:p>
            <a:pPr lvl="1"/>
            <a:r>
              <a:rPr lang="nl-BE" sz="2000"/>
              <a:t>Digitaal dashboard op laptop/tablet</a:t>
            </a:r>
          </a:p>
          <a:p>
            <a:r>
              <a:rPr lang="nl-BE" sz="2000"/>
              <a:t>Volledig draadloos netwerk</a:t>
            </a:r>
          </a:p>
        </p:txBody>
      </p:sp>
      <p:pic>
        <p:nvPicPr>
          <p:cNvPr id="7" name="Afbeelding 6" descr="Afbeelding met wiel, Auto-onderdeel, speelgoed, Schaalmodel&#10;&#10;Door AI gegenereerde inhoud is mogelijk onjuist.">
            <a:extLst>
              <a:ext uri="{FF2B5EF4-FFF2-40B4-BE49-F238E27FC236}">
                <a16:creationId xmlns:a16="http://schemas.microsoft.com/office/drawing/2014/main" id="{0F24C7DF-3314-4CF7-6AC0-8BA20F899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" b="2"/>
          <a:stretch>
            <a:fillRect/>
          </a:stretch>
        </p:blipFill>
        <p:spPr>
          <a:xfrm>
            <a:off x="5911532" y="2484255"/>
            <a:ext cx="5150277" cy="3714244"/>
          </a:xfrm>
          <a:prstGeom prst="rect">
            <a:avLst/>
          </a:prstGeom>
        </p:spPr>
      </p:pic>
      <p:sp>
        <p:nvSpPr>
          <p:cNvPr id="25" name="Rectangle 17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dianummer 7">
            <a:extLst>
              <a:ext uri="{FF2B5EF4-FFF2-40B4-BE49-F238E27FC236}">
                <a16:creationId xmlns:a16="http://schemas.microsoft.com/office/drawing/2014/main" id="{B60224F3-5A71-FB45-8859-467FDABE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6DC51-E959-4D44-BD2C-7652D94713C0}" type="slidenum">
              <a:rPr lang="nl-BE" smtClean="0"/>
              <a:t>2</a:t>
            </a:fld>
            <a:endParaRPr lang="nl-BE"/>
          </a:p>
        </p:txBody>
      </p:sp>
      <p:sp>
        <p:nvSpPr>
          <p:cNvPr id="9" name="Tijdelijke aanduiding voor voettekst 8">
            <a:extLst>
              <a:ext uri="{FF2B5EF4-FFF2-40B4-BE49-F238E27FC236}">
                <a16:creationId xmlns:a16="http://schemas.microsoft.com/office/drawing/2014/main" id="{711EC9FF-3093-59C9-4821-F28CA4096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BE"/>
              <a:t>Robot Met Mecanum Wielen</a:t>
            </a:r>
          </a:p>
        </p:txBody>
      </p:sp>
    </p:spTree>
    <p:extLst>
      <p:ext uri="{BB962C8B-B14F-4D97-AF65-F5344CB8AC3E}">
        <p14:creationId xmlns:p14="http://schemas.microsoft.com/office/powerpoint/2010/main" val="2067810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D2C194-7B72-02C8-F508-C0A6A0B72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5D678A5-AA39-42F9-0A8B-2F0815CAD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D0C34E1-112B-1365-F91F-AB201A4F2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 dirty="0"/>
              <a:t>Software - Flowcharts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8B6AE-2BCB-0BE6-C059-2440AF201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22EA6-91DF-C4C8-C540-2663A8834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Sketch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D18BDB-5D5F-4958-A495-EC56AE021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2B3383-68A8-9191-300E-FA744BCD7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2E241A-936A-B366-C3FA-86C4795F2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diagram, Lettertype, schermopname&#10;&#10;Door AI gegenereerde inhoud is mogelijk onjuist.">
            <a:extLst>
              <a:ext uri="{FF2B5EF4-FFF2-40B4-BE49-F238E27FC236}">
                <a16:creationId xmlns:a16="http://schemas.microsoft.com/office/drawing/2014/main" id="{46A2647F-8961-2FB3-0589-89D560E02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3815" y="650494"/>
            <a:ext cx="2395864" cy="532414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1C86CCD-1F34-0247-927F-18DB6FE20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92B6EEE-436C-4C71-302F-1820DD064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20</a:t>
            </a:fld>
            <a:endParaRPr lang="nl-BE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B4EFDA23-9A7A-47F6-897B-72227C921429}"/>
              </a:ext>
            </a:extLst>
          </p:cNvPr>
          <p:cNvSpPr/>
          <p:nvPr/>
        </p:nvSpPr>
        <p:spPr>
          <a:xfrm>
            <a:off x="5854712" y="4022511"/>
            <a:ext cx="1364730" cy="24600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927063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B3EE3E-8CC1-EAE2-9ECB-25FDE0B35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Software – Node-red flows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10D3F52-33B8-D454-5FE4-83A467157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Raspberry Pi:</a:t>
            </a:r>
          </a:p>
          <a:p>
            <a:pPr lvl="1"/>
            <a:r>
              <a:rPr lang="nl-BE" sz="1800"/>
              <a:t>Ontvangt Richting/Draaien/Snelheid</a:t>
            </a:r>
          </a:p>
          <a:p>
            <a:pPr lvl="1"/>
            <a:r>
              <a:rPr lang="nl-BE" sz="1800"/>
              <a:t>Pinnen aansturen</a:t>
            </a:r>
          </a:p>
          <a:p>
            <a:r>
              <a:rPr lang="nl-BE" sz="1800"/>
              <a:t>Op laptop:</a:t>
            </a:r>
          </a:p>
          <a:p>
            <a:pPr lvl="1"/>
            <a:r>
              <a:rPr lang="nl-BE" sz="1800"/>
              <a:t>Dashboard</a:t>
            </a:r>
          </a:p>
          <a:p>
            <a:pPr lvl="1"/>
            <a:r>
              <a:rPr lang="nl-BE" sz="1800"/>
              <a:t>MQTT-berichten sturen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schermopname, diagram, ontwerp&#10;&#10;Door AI gegenereerde inhoud is mogelijk onjuist.">
            <a:extLst>
              <a:ext uri="{FF2B5EF4-FFF2-40B4-BE49-F238E27FC236}">
                <a16:creationId xmlns:a16="http://schemas.microsoft.com/office/drawing/2014/main" id="{40C44787-7549-A21C-BE82-4DC513CC7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032" y="1503109"/>
            <a:ext cx="6006494" cy="361891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C425B03-353E-C387-B542-42A48B522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8010DF4-3FD6-BB73-772E-706FFE907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21</a:t>
            </a:fld>
            <a:endParaRPr lang="nl-BE"/>
          </a:p>
        </p:txBody>
      </p:sp>
      <p:pic>
        <p:nvPicPr>
          <p:cNvPr id="9" name="Afbeelding 8" descr="Afbeelding met tekst, schermopname, ontwerp&#10;&#10;Door AI gegenereerde inhoud is mogelijk onjuist.">
            <a:extLst>
              <a:ext uri="{FF2B5EF4-FFF2-40B4-BE49-F238E27FC236}">
                <a16:creationId xmlns:a16="http://schemas.microsoft.com/office/drawing/2014/main" id="{B86463B6-A251-8082-652C-7DE58500AB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98" y="656395"/>
            <a:ext cx="6053561" cy="554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25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274E377-D240-D360-35F9-2F05559F7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Blokschema + Globale werking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3D87FFD-1484-F69F-4677-D9056DD8D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 dirty="0"/>
              <a:t>Robot, Raspberry Pi, Powerbank</a:t>
            </a:r>
          </a:p>
          <a:p>
            <a:r>
              <a:rPr lang="nl-BE" sz="1800" dirty="0"/>
              <a:t>Router</a:t>
            </a:r>
          </a:p>
          <a:p>
            <a:r>
              <a:rPr lang="nl-BE" sz="1800" dirty="0"/>
              <a:t>Controller, joysticks, potentiometer, ESP32</a:t>
            </a:r>
          </a:p>
          <a:p>
            <a:r>
              <a:rPr lang="nl-BE" sz="1800" dirty="0"/>
              <a:t>Laptop met dashboard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 descr="Afbeelding met tekst, elektronica, Elektronische engineering, Elektronisch apparaat&#10;&#10;Door AI gegenereerde inhoud is mogelijk onjuist.">
            <a:extLst>
              <a:ext uri="{FF2B5EF4-FFF2-40B4-BE49-F238E27FC236}">
                <a16:creationId xmlns:a16="http://schemas.microsoft.com/office/drawing/2014/main" id="{414BA928-0667-3A96-4A1D-270246058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751817"/>
            <a:ext cx="5628018" cy="5121495"/>
          </a:xfrm>
          <a:prstGeom prst="rect">
            <a:avLst/>
          </a:prstGeom>
        </p:spPr>
      </p:pic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7BC32CF5-0E76-5921-A1D0-BA5B3B736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3EBFA7-0467-D7F0-1F83-062609540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37780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B83BEA-8DEE-845B-6112-306440F24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De robot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596D4C-F0C3-4E6D-B1D5-8362F2EA7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Aluminium frame</a:t>
            </a:r>
          </a:p>
          <a:p>
            <a:r>
              <a:rPr lang="nl-BE" sz="1800"/>
              <a:t>4 DC-motoren</a:t>
            </a:r>
          </a:p>
          <a:p>
            <a:r>
              <a:rPr lang="nl-BE" sz="1800"/>
              <a:t>Raspberry Pi 4</a:t>
            </a:r>
          </a:p>
          <a:p>
            <a:r>
              <a:rPr lang="nl-BE" sz="1800"/>
              <a:t>2 H-bruggen (L293D)</a:t>
            </a:r>
          </a:p>
          <a:p>
            <a:r>
              <a:rPr lang="nl-BE" sz="1800"/>
              <a:t>Powerbank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Elektrische bedrading, kabel, Elektronische engineering, elektronica&#10;&#10;Door AI gegenereerde inhoud is mogelijk onjuist.">
            <a:extLst>
              <a:ext uri="{FF2B5EF4-FFF2-40B4-BE49-F238E27FC236}">
                <a16:creationId xmlns:a16="http://schemas.microsoft.com/office/drawing/2014/main" id="{5D7A9D47-0D57-1A41-06E2-AE7209A97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331" y="650494"/>
            <a:ext cx="5310831" cy="5324142"/>
          </a:xfrm>
          <a:prstGeom prst="rect">
            <a:avLst/>
          </a:prstGeom>
        </p:spPr>
      </p:pic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41FAC1F-3783-0C6C-C599-EDF51F09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DD3A13F-12AE-BD01-CCE3-F0A12D3AD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7991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F16C27B-DB09-E2AC-6AB6-5553AC439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 dirty="0" err="1"/>
              <a:t>Mecanumwielen</a:t>
            </a:r>
            <a:r>
              <a:rPr lang="nl-BE" sz="3600" dirty="0"/>
              <a:t> &amp; Beweging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EEB30D-795B-0A43-490C-E5CAC86BF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BE" sz="1800" b="1" dirty="0"/>
              <a:t>Waarom </a:t>
            </a:r>
            <a:r>
              <a:rPr lang="nl-BE" sz="1800" b="1" dirty="0" err="1"/>
              <a:t>mecanumwielen</a:t>
            </a:r>
            <a:r>
              <a:rPr lang="nl-BE" sz="1800" b="1" dirty="0"/>
              <a:t>?</a:t>
            </a:r>
          </a:p>
          <a:p>
            <a:r>
              <a:rPr lang="nl-BE" sz="1800" dirty="0"/>
              <a:t>Beweging in alle richtingen</a:t>
            </a:r>
          </a:p>
          <a:p>
            <a:r>
              <a:rPr lang="nl-BE" sz="1800" dirty="0"/>
              <a:t>PWM-signalen via H-bruggen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speelgoed, vloer&#10;&#10;Door AI gegenereerde inhoud is mogelijk onjuist.">
            <a:extLst>
              <a:ext uri="{FF2B5EF4-FFF2-40B4-BE49-F238E27FC236}">
                <a16:creationId xmlns:a16="http://schemas.microsoft.com/office/drawing/2014/main" id="{EEF7F7CD-2D5C-09CC-B1CD-B1741F0AD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1370899"/>
            <a:ext cx="5628018" cy="388333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99B9A4C-94CA-BF0C-B3AB-A63E63EF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272A17F-99A1-0ECE-84AA-6465FD884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2659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515666F-4C5D-03E2-D25B-529E3A5C1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De controller</a:t>
            </a:r>
          </a:p>
        </p:txBody>
      </p:sp>
      <p:sp>
        <p:nvSpPr>
          <p:cNvPr id="3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86FE29D-2FD6-B907-F5B9-7F31D1EF5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nl-BE" sz="1800" b="1" dirty="0"/>
              <a:t>Onderdelen:</a:t>
            </a:r>
          </a:p>
          <a:p>
            <a:r>
              <a:rPr lang="nl-BE" sz="1800" dirty="0"/>
              <a:t>ESP32 </a:t>
            </a:r>
            <a:r>
              <a:rPr lang="nl-BE" sz="1800" dirty="0" err="1"/>
              <a:t>Feather</a:t>
            </a:r>
            <a:endParaRPr lang="nl-BE" sz="1800" dirty="0"/>
          </a:p>
          <a:p>
            <a:r>
              <a:rPr lang="nl-BE" sz="1800" dirty="0"/>
              <a:t>2 joysticks</a:t>
            </a:r>
          </a:p>
          <a:p>
            <a:r>
              <a:rPr lang="nl-BE" sz="1800" dirty="0"/>
              <a:t>Potentiometer</a:t>
            </a:r>
          </a:p>
          <a:p>
            <a:r>
              <a:rPr lang="nl-BE" sz="1800" dirty="0"/>
              <a:t>Batterij</a:t>
            </a:r>
          </a:p>
          <a:p>
            <a:r>
              <a:rPr lang="nl-BE" sz="1800" dirty="0"/>
              <a:t>schakelaar</a:t>
            </a:r>
          </a:p>
        </p:txBody>
      </p:sp>
      <p:sp>
        <p:nvSpPr>
          <p:cNvPr id="35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elektronica, Elektronische engineering, Elektronisch onderdeel, Stroomkringonderdeel&#10;&#10;Door AI gegenereerde inhoud is mogelijk onjuist.">
            <a:extLst>
              <a:ext uri="{FF2B5EF4-FFF2-40B4-BE49-F238E27FC236}">
                <a16:creationId xmlns:a16="http://schemas.microsoft.com/office/drawing/2014/main" id="{426D8765-0161-9542-F13C-01F93EFBC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676" y="650494"/>
            <a:ext cx="5324142" cy="5324142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D8D08E1-C5A8-F7CD-4495-F5F6D0C8C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0B29DAE-1190-4829-3D06-63E3B90A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6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60527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E21DD8-D2A6-87DF-8225-328F40C78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MQTT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BF8A573-D747-ACC3-9341-3E201F504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 dirty="0"/>
              <a:t>Lichtgewicht</a:t>
            </a:r>
          </a:p>
          <a:p>
            <a:endParaRPr lang="nl-BE" sz="1800" dirty="0"/>
          </a:p>
          <a:p>
            <a:r>
              <a:rPr lang="nl-BE" sz="1800" dirty="0"/>
              <a:t>Broker</a:t>
            </a:r>
          </a:p>
          <a:p>
            <a:r>
              <a:rPr lang="nl-BE" sz="1800" dirty="0"/>
              <a:t>Publisher</a:t>
            </a:r>
          </a:p>
          <a:p>
            <a:r>
              <a:rPr lang="nl-BE" sz="1800" dirty="0" err="1"/>
              <a:t>Subscriber</a:t>
            </a:r>
            <a:endParaRPr lang="nl-BE" sz="1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tekst, schermopname, diagram, kaart&#10;&#10;Door AI gegenereerde inhoud is mogelijk onjuist.">
            <a:extLst>
              <a:ext uri="{FF2B5EF4-FFF2-40B4-BE49-F238E27FC236}">
                <a16:creationId xmlns:a16="http://schemas.microsoft.com/office/drawing/2014/main" id="{6AE6B07D-D747-1235-D72D-F05F28AA1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1807070"/>
            <a:ext cx="5628018" cy="3010989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565BF6A-F0CA-E192-BF62-6755E7C26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B939DE4-4111-C715-BF35-7691964F3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3007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4DEB186-5EC7-F8DC-1FD9-196DFCE4C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nl-BE" sz="3600"/>
              <a:t>Dashboard (Node-red)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73D021-5632-086F-DE9E-285D97762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nl-BE" sz="1800"/>
              <a:t>Besturing via web/app</a:t>
            </a:r>
          </a:p>
          <a:p>
            <a:pPr lvl="1"/>
            <a:r>
              <a:rPr lang="nl-BE" sz="1800"/>
              <a:t>Richtingen</a:t>
            </a:r>
          </a:p>
          <a:p>
            <a:pPr lvl="1"/>
            <a:r>
              <a:rPr lang="nl-BE" sz="1800"/>
              <a:t>Snelheid</a:t>
            </a:r>
          </a:p>
          <a:p>
            <a:pPr lvl="1"/>
            <a:r>
              <a:rPr lang="nl-BE" sz="1800"/>
              <a:t>Stoppen</a:t>
            </a:r>
          </a:p>
          <a:p>
            <a:r>
              <a:rPr lang="nl-BE" sz="1800"/>
              <a:t>Met Node-red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schermopname, lijn, tekst, Lettertype&#10;&#10;Door AI gegenereerde inhoud is mogelijk onjuist.">
            <a:extLst>
              <a:ext uri="{FF2B5EF4-FFF2-40B4-BE49-F238E27FC236}">
                <a16:creationId xmlns:a16="http://schemas.microsoft.com/office/drawing/2014/main" id="{8C5B55CC-489F-DEEE-1567-CC3C21395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738" y="2250276"/>
            <a:ext cx="5628018" cy="2124577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0F7A89C-9051-36FB-50C2-132E4A17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9B7CB26-A865-D61D-5520-78AB15DF4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0605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D37B5D-9B0E-3042-F603-48E794AAE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nl-BE" sz="3700"/>
              <a:t>Raspberry Pi &amp; Node-red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3245E82-FC9D-9455-8EBA-B315D5455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anchor="ctr">
            <a:normAutofit/>
          </a:bodyPr>
          <a:lstStyle/>
          <a:p>
            <a:r>
              <a:rPr lang="nl-BE" sz="2000"/>
              <a:t>MQTT-berichten</a:t>
            </a:r>
          </a:p>
          <a:p>
            <a:r>
              <a:rPr lang="nl-BE" sz="2000"/>
              <a:t>Aansturen pinnen</a:t>
            </a:r>
          </a:p>
          <a:p>
            <a:r>
              <a:rPr lang="nl-BE" sz="2000"/>
              <a:t>Via Node-red en Mosquitto broker</a:t>
            </a:r>
          </a:p>
        </p:txBody>
      </p:sp>
      <p:pic>
        <p:nvPicPr>
          <p:cNvPr id="7" name="Afbeelding 6" descr="Afbeelding met tekst, Lettertype, logo, Graphics&#10;&#10;Door AI gegenereerde inhoud is mogelijk onjuist.">
            <a:extLst>
              <a:ext uri="{FF2B5EF4-FFF2-40B4-BE49-F238E27FC236}">
                <a16:creationId xmlns:a16="http://schemas.microsoft.com/office/drawing/2014/main" id="{9B82AD10-152D-FEFD-D103-398E274D4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0640" y="774285"/>
            <a:ext cx="2581173" cy="2581173"/>
          </a:xfrm>
          <a:prstGeom prst="rect">
            <a:avLst/>
          </a:prstGeom>
        </p:spPr>
      </p:pic>
      <p:pic>
        <p:nvPicPr>
          <p:cNvPr id="9" name="Afbeelding 8" descr="Afbeelding met elektronica, Elektronisch onderdeel, Stroomkringonderdeel, Passief stroomkringonderdeel&#10;&#10;Door AI gegenereerde inhoud is mogelijk onjuist.">
            <a:extLst>
              <a:ext uri="{FF2B5EF4-FFF2-40B4-BE49-F238E27FC236}">
                <a16:creationId xmlns:a16="http://schemas.microsoft.com/office/drawing/2014/main" id="{D5FE4942-F30B-B115-0F86-F09F54C97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866" y="3575074"/>
            <a:ext cx="3940721" cy="2581173"/>
          </a:xfrm>
          <a:prstGeom prst="rect">
            <a:avLst/>
          </a:prstGeo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89DC09A-676A-AD68-B9BD-CEFEBAA7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BE"/>
              <a:t>Robot Met Mecanum Wielen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9000ABD-2A59-6CC6-F6F1-03C5A2B91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696DC51-E959-4D44-BD2C-7652D94713C0}" type="slidenum">
              <a:rPr lang="nl-BE" smtClean="0"/>
              <a:pPr>
                <a:spcAft>
                  <a:spcPts val="600"/>
                </a:spcAft>
              </a:pPr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1377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338</Words>
  <Application>Microsoft Office PowerPoint</Application>
  <PresentationFormat>Breedbeeld</PresentationFormat>
  <Paragraphs>128</Paragraphs>
  <Slides>21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Kantoorthema</vt:lpstr>
      <vt:lpstr>Eindwerk –  Robot met mecanum wielen</vt:lpstr>
      <vt:lpstr>Doel van het project</vt:lpstr>
      <vt:lpstr>Blokschema + Globale werking</vt:lpstr>
      <vt:lpstr>De robot</vt:lpstr>
      <vt:lpstr>Mecanumwielen &amp; Beweging</vt:lpstr>
      <vt:lpstr>De controller</vt:lpstr>
      <vt:lpstr>MQTT</vt:lpstr>
      <vt:lpstr>Dashboard (Node-red)</vt:lpstr>
      <vt:lpstr>Raspberry Pi &amp; Node-red</vt:lpstr>
      <vt:lpstr>Laptop &amp; Programmering</vt:lpstr>
      <vt:lpstr>Energiebeheer</vt:lpstr>
      <vt:lpstr>Software - Flowcharts</vt:lpstr>
      <vt:lpstr>Software - Flowcharts</vt:lpstr>
      <vt:lpstr>Software - Flowcharts</vt:lpstr>
      <vt:lpstr>Software - Flowcharts</vt:lpstr>
      <vt:lpstr>Software - Flowcharts</vt:lpstr>
      <vt:lpstr>Software - Flowcharts</vt:lpstr>
      <vt:lpstr>Software - Flowcharts</vt:lpstr>
      <vt:lpstr>Software - Flowcharts</vt:lpstr>
      <vt:lpstr>Software - Flowcharts</vt:lpstr>
      <vt:lpstr>Software – Node-red flows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Wout Vandevelde</dc:creator>
  <cp:lastModifiedBy>Wout Vandevelde</cp:lastModifiedBy>
  <cp:revision>3</cp:revision>
  <dcterms:created xsi:type="dcterms:W3CDTF">2025-06-03T12:39:10Z</dcterms:created>
  <dcterms:modified xsi:type="dcterms:W3CDTF">2025-06-04T09:04:01Z</dcterms:modified>
</cp:coreProperties>
</file>

<file path=docProps/thumbnail.jpeg>
</file>